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0c0eb71fd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0c0eb71fd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0c0eb71fd_2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0c0eb71fd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2fcedc2e4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2fcedc2e4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0c0eb71fd_2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0c0eb71fd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0c0eb71fd_2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20c0eb71fd_2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0c0eb71fd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0c0eb71fd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0c0eb71fd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0c0eb71fd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0c0eb71fd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0c0eb71fd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0c0eb71fd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20c0eb71fd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0c0eb71fd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0c0eb71fd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0c0eb71fd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0c0eb71fd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0c0eb71fd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0c0eb71fd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0c0eb71fd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0c0eb71fd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presentation/d/1RjpXPO9oKy15eDZy2FJ3wSVD7GnFkL05How1UlbbL08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r.wikipedia.org/wiki/1985" TargetMode="External"/><Relationship Id="rId4" Type="http://schemas.openxmlformats.org/officeDocument/2006/relationships/hyperlink" Target="http://tr.wikipedia.org/wiki/1985" TargetMode="External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9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3.jpg"/><Relationship Id="rId7" Type="http://schemas.openxmlformats.org/officeDocument/2006/relationships/image" Target="../media/image8.jpg"/><Relationship Id="rId8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251800" y="630225"/>
            <a:ext cx="7188600" cy="394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tr" sz="7200">
                <a:latin typeface="Arial"/>
                <a:ea typeface="Arial"/>
                <a:cs typeface="Arial"/>
                <a:sym typeface="Arial"/>
              </a:rPr>
              <a:t>ALTI ŞAPKA DÜŞÜNME TEKNİĞİ</a:t>
            </a:r>
            <a:endParaRPr b="1" sz="7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0769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tr" sz="33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Altı Şapkalı Düşünme Tekniğinin Avantajları</a:t>
            </a:r>
            <a:endParaRPr b="1" sz="33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Düzensiz </a:t>
            </a: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bir </a:t>
            </a: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şekilde ifade edilen görüşler belli bir sisteme ulaşmış olur.</a:t>
            </a:r>
            <a:endParaRPr sz="30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Olası zaman kaybının önüne geçilir. </a:t>
            </a:r>
            <a:endParaRPr sz="30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Karar verme</a:t>
            </a:r>
            <a:r>
              <a:rPr b="1"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ve verilen kararın sonucunun ortaya çıkması kolaylaşır. </a:t>
            </a:r>
            <a:endParaRPr sz="30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311700" y="704000"/>
            <a:ext cx="8520600" cy="38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Yaratıcılığı destekleyerek, yatay ve dikey düşünme sağlanır. </a:t>
            </a:r>
            <a:endParaRPr sz="30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İletişimi güçlendirmeyi sağlar.</a:t>
            </a:r>
            <a:endParaRPr sz="30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Daha hızlı karar verme imkânı oluşur. </a:t>
            </a:r>
            <a:endParaRPr sz="30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Tartışmalara sebebiyet vermez.</a:t>
            </a:r>
            <a:endParaRPr sz="30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tr" sz="3000">
                <a:latin typeface="Arial"/>
                <a:ea typeface="Arial"/>
                <a:cs typeface="Arial"/>
                <a:sym typeface="Arial"/>
              </a:rPr>
              <a:t>TEŞEKKÜRLER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3333975" y="1229875"/>
            <a:ext cx="805500" cy="7683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>
                <a:latin typeface="Arial"/>
                <a:ea typeface="Arial"/>
                <a:cs typeface="Arial"/>
                <a:sym typeface="Arial"/>
              </a:rPr>
              <a:t>Kaynakça: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000">
                <a:latin typeface="Arial"/>
                <a:ea typeface="Arial"/>
                <a:cs typeface="Arial"/>
                <a:sym typeface="Arial"/>
              </a:rPr>
              <a:t>https://www.kreatifbiri.com/6-sapkali-dusunme-teknigi-nedir/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 sz="3000">
                <a:latin typeface="Arial"/>
                <a:ea typeface="Arial"/>
                <a:cs typeface="Arial"/>
                <a:sym typeface="Arial"/>
              </a:rPr>
              <a:t>https://www.iienstitu.com/blog/alti-sapkali-dusunme-teknigi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tr"/>
              <a:t>  Sunumun bağlantı linki </a:t>
            </a:r>
            <a:r>
              <a:rPr lang="tr" u="sng">
                <a:solidFill>
                  <a:schemeClr val="hlink"/>
                </a:solidFill>
                <a:hlinkClick r:id="rId3"/>
              </a:rPr>
              <a:t>https://docs.google.com/presentation/d/1RjpXPO9oKy15eDZy2FJ3wSVD7GnFkL05How1UlbbL08/edit?usp=sharing</a:t>
            </a:r>
            <a:r>
              <a:rPr lang="tr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>
                <a:latin typeface="Arial"/>
                <a:ea typeface="Arial"/>
                <a:cs typeface="Arial"/>
                <a:sym typeface="Arial"/>
              </a:rPr>
              <a:t>ALTI ŞAPKA DÜŞÜNME TEKNİĞİ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Altı Şapkalı Düşünme Tekniği</a:t>
            </a:r>
            <a:r>
              <a:rPr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Edward de BONO’nun</a:t>
            </a:r>
            <a:r>
              <a:rPr lang="tr" sz="30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tr" sz="3000" u="sng">
                <a:latin typeface="Arial"/>
                <a:ea typeface="Arial"/>
                <a:cs typeface="Arial"/>
                <a:sym typeface="Arial"/>
                <a:hlinkClick r:id="rId4"/>
              </a:rPr>
              <a:t>1985</a:t>
            </a:r>
            <a:r>
              <a:rPr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'te yayınlanan kitabıdır.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İngilizce adı “</a:t>
            </a:r>
            <a:r>
              <a:rPr i="1"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Six Thinking Hats</a:t>
            </a:r>
            <a:r>
              <a:rPr lang="t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“'tir.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32400" y="1229975"/>
            <a:ext cx="3942525" cy="333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26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3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Bono, ekip olarak karar vermenin zorluğunu ve bazı düşünme şekillerinin yanlılığıyla birbirlerini engellediğini fark etmiştir. Bu nedenle farklı bakış açılarını benimseyip çok yönlü olabilmek için 6 şapkalı düşünme tekniğini ortaya atılmıştır. </a:t>
            </a:r>
            <a:endParaRPr sz="33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201200"/>
            <a:ext cx="1390200" cy="11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6012" y="3139150"/>
            <a:ext cx="1395725" cy="11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93863" y="3201198"/>
            <a:ext cx="1470997" cy="114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76800" y="3134675"/>
            <a:ext cx="1471000" cy="1150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7">
            <a:alphaModFix/>
          </a:blip>
          <a:srcRect b="8930" l="-254000" r="254000" t="-8930"/>
          <a:stretch/>
        </p:blipFill>
        <p:spPr>
          <a:xfrm>
            <a:off x="2739300" y="2787050"/>
            <a:ext cx="1832700" cy="160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95388" y="3139248"/>
            <a:ext cx="1395725" cy="1265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43912" y="3144675"/>
            <a:ext cx="1395725" cy="1254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tr" sz="33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tr" sz="33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BEYAZ ŞAPKA</a:t>
            </a:r>
            <a:endParaRPr b="1" sz="33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2B2B2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şapkayı takınca tarafsız ve objektif olmalıyız. 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Beyaz şapkayı takınca şunları sormalıyız: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04812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ct val="100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Neler </a:t>
            </a: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biliyorum?/Bilmiyorum?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Elimdeki verilerdeki boşlukları nasıl doldururum?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Gerçeklik nedir?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644475" y="594900"/>
            <a:ext cx="644400" cy="373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tr" sz="33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KIRMIZI ŞAPKA</a:t>
            </a:r>
            <a:endParaRPr b="1" sz="33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2B2B2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Kırmızı şapka duygusallık ve bir olayın kişideki yansımasıyla ilgilenir.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olay ya da durum bana ne hissettirdi?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olay ya da durum için beklentilerim nelerdi?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Vereceğim karar doğru hissettiriyor mu?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433800" y="519350"/>
            <a:ext cx="756000" cy="38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tr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tr">
                <a:latin typeface="Arial"/>
                <a:ea typeface="Arial"/>
                <a:cs typeface="Arial"/>
                <a:sym typeface="Arial"/>
              </a:rPr>
              <a:t>SARI ŞAPKA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rPr>
              <a:t>Sarı şapkayı takan kişi pozitifliğe ve yararlı kısımlara odaklanır. </a:t>
            </a:r>
            <a:endParaRPr sz="300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fikrin yararları nedir?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fikrin çalışmasını nasıl sağlayabilirim?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olayın bize faydası nedir?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5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495775" y="527300"/>
            <a:ext cx="793200" cy="365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tr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lang="tr">
                <a:latin typeface="Arial"/>
                <a:ea typeface="Arial"/>
                <a:cs typeface="Arial"/>
                <a:sym typeface="Arial"/>
              </a:rPr>
              <a:t>YEŞİL ŞAPKA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rPr>
              <a:t>Yeşil şapka yaratıcılığı temsil eder. </a:t>
            </a:r>
            <a:r>
              <a:rPr lang="tr" sz="3000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00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durum bana neleri a</a:t>
            </a: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nımsattı?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çözümü nasıl geliştirebilirim?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Daha etkili bir çözüm yolu var mı?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durum için farklı öneriler neler olabilir?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5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545350" y="530600"/>
            <a:ext cx="669300" cy="366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tr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tr">
                <a:latin typeface="Arial"/>
                <a:ea typeface="Arial"/>
                <a:cs typeface="Arial"/>
                <a:sym typeface="Arial"/>
              </a:rPr>
              <a:t>MAVİ ŞAPKA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311700" y="11431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rPr>
              <a:t>Mavi şapka organizasyon ve planlamanın simgesidir</a:t>
            </a:r>
            <a:endParaRPr sz="300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Nasıl yapılacak?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Eylemleri hangi sırayla gerçekleştireceğiz?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Asıl hedefimiz ne ve şu an neredeyiz?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5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421375" y="501800"/>
            <a:ext cx="818100" cy="42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tr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tr">
                <a:latin typeface="Arial"/>
                <a:ea typeface="Arial"/>
                <a:cs typeface="Arial"/>
                <a:sym typeface="Arial"/>
              </a:rPr>
              <a:t>SİYAH ŞAPKA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rPr>
              <a:t>Siyah şapka negatifliği simgeler. </a:t>
            </a:r>
            <a:endParaRPr sz="300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20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planın riskleri neler?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 planın zararları neler?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Planın zayıf noktaları neler?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3000"/>
              <a:buFont typeface="Arial"/>
              <a:buChar char="●"/>
            </a:pPr>
            <a:r>
              <a:rPr lang="tr" sz="3000">
                <a:solidFill>
                  <a:srgbClr val="61616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 kötü ihtimalle ne olur?</a:t>
            </a:r>
            <a:endParaRPr sz="3000">
              <a:solidFill>
                <a:srgbClr val="61616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50">
              <a:solidFill>
                <a:srgbClr val="6161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1"/>
          <p:cNvSpPr/>
          <p:nvPr/>
        </p:nvSpPr>
        <p:spPr>
          <a:xfrm>
            <a:off x="508150" y="581300"/>
            <a:ext cx="8553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