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0b985dc1c_0_1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0b985dc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13c770b15_0_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13c770b1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13c770b15_0_14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13c770b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13c770b15_0_2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13c770b1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13c770b15_0_2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13c770b1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425ce15e_3_4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1425ce15e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1425ce15e_3_9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1425ce15e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08dbb678b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08dbb6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08dbb678b_0_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08dbb67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0e8192746_0_38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0e819274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0e8192746_0_44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0e819274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0e8192746_0_1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0e81927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0e8192746_0_5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0e819274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e8192746_0_6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0e819274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0b985dc1c_0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0b985dc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9DA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ozelogretim.hacettepe.edu.tr" TargetMode="External"/><Relationship Id="rId4" Type="http://schemas.openxmlformats.org/officeDocument/2006/relationships/hyperlink" Target="https://sites.google.com" TargetMode="External"/><Relationship Id="rId5" Type="http://schemas.openxmlformats.org/officeDocument/2006/relationships/hyperlink" Target="http://akefbote.blogspot.com" TargetMode="External"/><Relationship Id="rId6" Type="http://schemas.openxmlformats.org/officeDocument/2006/relationships/hyperlink" Target="https://tesakademi.net" TargetMode="External"/><Relationship Id="rId7" Type="http://schemas.openxmlformats.org/officeDocument/2006/relationships/hyperlink" Target="http://www.okuloncesi.ne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LBDFJ9bwXzmz3yRWouhxNO8HzWrL_x8EoGphICLdRmg/edit?usp=sharing" TargetMode="External"/><Relationship Id="rId4" Type="http://schemas.openxmlformats.org/officeDocument/2006/relationships/hyperlink" Target="https://docs.google.com/presentation/d/1LBDFJ9bwXzmz3yRWouhxNO8HzWrL_x8EoGphICLdRmg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507099"/>
            <a:ext cx="8520600" cy="24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" sz="7200"/>
              <a:t>Gösterip Yaptırma Yöntemi</a:t>
            </a:r>
            <a:endParaRPr b="1"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179051"/>
            <a:ext cx="85206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/>
              <a:t>Örnek Çalışmalar</a:t>
            </a:r>
            <a:endParaRPr sz="3000"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280525"/>
            <a:ext cx="85206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3000"/>
              <a:t>     </a:t>
            </a:r>
            <a:r>
              <a:rPr lang="tr" sz="3000">
                <a:solidFill>
                  <a:schemeClr val="dk1"/>
                </a:solidFill>
              </a:rPr>
              <a:t>Okul öncesi</a:t>
            </a:r>
            <a:r>
              <a:rPr lang="tr" sz="3000">
                <a:solidFill>
                  <a:schemeClr val="dk1"/>
                </a:solidFill>
              </a:rPr>
              <a:t> bıçak kullanımı.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937" y="2134500"/>
            <a:ext cx="6640126" cy="29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/>
              <a:t>Meslek liseleri uygulama dersleri</a:t>
            </a:r>
            <a:endParaRPr sz="3000"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0525"/>
            <a:ext cx="4194650" cy="38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350" y="1280525"/>
            <a:ext cx="4325951" cy="387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Halk Eğitimi Kursları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9500"/>
            <a:ext cx="8520601" cy="37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Özel Eğitim Sınıfları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0525"/>
            <a:ext cx="8520599" cy="37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416425" y="301575"/>
            <a:ext cx="8520600" cy="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r" sz="3000"/>
              <a:t>Gösterip Yaptırma Yöntemi Sonuç Olarak</a:t>
            </a:r>
            <a:endParaRPr b="1"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226775"/>
            <a:ext cx="8520600" cy="4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Öğrencilerin bir çok duyusuna hitap etmekte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Yaşantı sağladığı için kalıcı olmakta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Öğrenci kazanımları hemen gözlene bilmekte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Hatalar gözlenerek düzeltilme imkanı sağlamakta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Çalışmayı  bitiminde değerlendirme imkanı sağlamaktadır.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/>
              <a:t>Kaynakça</a:t>
            </a:r>
            <a:endParaRPr sz="3000"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hlink"/>
                </a:solidFill>
                <a:hlinkClick r:id="rId3"/>
              </a:rPr>
              <a:t>http://www.ozelogretim.hacettepe.edu.tr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hlink"/>
                </a:solidFill>
                <a:hlinkClick r:id="rId4"/>
              </a:rPr>
              <a:t>https://sites.google.com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hlink"/>
                </a:solidFill>
                <a:hlinkClick r:id="rId5"/>
              </a:rPr>
              <a:t>http://akefbote.blogspot.com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hlink"/>
                </a:solidFill>
                <a:hlinkClick r:id="rId6"/>
              </a:rPr>
              <a:t>https://tesakademi.net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hlink"/>
                </a:solidFill>
                <a:hlinkClick r:id="rId7"/>
              </a:rPr>
              <a:t>http://www.okuloncesi.net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1705526"/>
            <a:ext cx="8520600" cy="188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40"/>
          </a:p>
        </p:txBody>
      </p:sp>
      <p:sp>
        <p:nvSpPr>
          <p:cNvPr id="159" name="Google Shape;159;p28"/>
          <p:cNvSpPr txBox="1"/>
          <p:nvPr/>
        </p:nvSpPr>
        <p:spPr>
          <a:xfrm>
            <a:off x="801575" y="804056"/>
            <a:ext cx="780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/>
              <a:t>Sunum</a:t>
            </a:r>
            <a:r>
              <a:rPr lang="tr" sz="3000"/>
              <a:t> Linki:</a:t>
            </a:r>
            <a:endParaRPr sz="3000"/>
          </a:p>
        </p:txBody>
      </p:sp>
      <p:sp>
        <p:nvSpPr>
          <p:cNvPr id="160" name="Google Shape;160;p28"/>
          <p:cNvSpPr txBox="1"/>
          <p:nvPr/>
        </p:nvSpPr>
        <p:spPr>
          <a:xfrm>
            <a:off x="481400" y="1765100"/>
            <a:ext cx="8350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801575" y="2241900"/>
            <a:ext cx="7320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 u="sng">
                <a:solidFill>
                  <a:schemeClr val="hlink"/>
                </a:solidFill>
                <a:hlinkClick r:id="rId3"/>
              </a:rPr>
              <a:t>https</a:t>
            </a:r>
            <a:r>
              <a:rPr lang="tr" sz="3000" u="sng">
                <a:solidFill>
                  <a:schemeClr val="hlink"/>
                </a:solidFill>
                <a:hlinkClick r:id="rId4"/>
              </a:rPr>
              <a:t>://docs.google.com/presentation/d/1LBDFJ9bwXzmz3yRWouhxNO8HzWrL_x8EoGphICLdRmg/edit?usp=sharing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0"/>
            <a:ext cx="85206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" sz="3020"/>
              <a:t>Gösterip Yaptırma Yöntemi</a:t>
            </a:r>
            <a:endParaRPr b="1" sz="302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26575" y="656100"/>
            <a:ext cx="4749000" cy="49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Nedir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Amacı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Yararları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Sınırlılıkları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İzlenecek aşamalar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Dikkat edilecek noktalar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Örnekler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Sonuç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4998600" y="808500"/>
            <a:ext cx="3993000" cy="4525200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79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140925" y="1145388"/>
            <a:ext cx="672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/>
              <a:t> Y</a:t>
            </a:r>
            <a:r>
              <a:rPr lang="tr" sz="3000"/>
              <a:t>öntemin uygulanması için uygun sınıf ortamı ve araç gereç hazırlanmalı.</a:t>
            </a:r>
            <a:endParaRPr sz="3000"/>
          </a:p>
        </p:txBody>
      </p:sp>
      <p:sp>
        <p:nvSpPr>
          <p:cNvPr id="67" name="Google Shape;67;p15"/>
          <p:cNvSpPr txBox="1"/>
          <p:nvPr/>
        </p:nvSpPr>
        <p:spPr>
          <a:xfrm>
            <a:off x="2003825" y="2457188"/>
            <a:ext cx="649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/>
              <a:t>Gösteri görülebilir ve dikkat çekici olmalı.</a:t>
            </a:r>
            <a:endParaRPr sz="3000"/>
          </a:p>
        </p:txBody>
      </p:sp>
      <p:sp>
        <p:nvSpPr>
          <p:cNvPr id="68" name="Google Shape;68;p15"/>
          <p:cNvSpPr/>
          <p:nvPr/>
        </p:nvSpPr>
        <p:spPr>
          <a:xfrm>
            <a:off x="280375" y="3993775"/>
            <a:ext cx="1060500" cy="568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280375" y="1500225"/>
            <a:ext cx="1060500" cy="4890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1155CC"/>
              </a:highlight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280375" y="2547663"/>
            <a:ext cx="1060500" cy="568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64D79"/>
              </a:highlight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003825" y="3723775"/>
            <a:ext cx="636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/>
              <a:t>Her öğrenciye dönütler verilerek uygulama imkanı sağlanmalı.</a:t>
            </a:r>
            <a:endParaRPr sz="3000"/>
          </a:p>
        </p:txBody>
      </p:sp>
      <p:sp>
        <p:nvSpPr>
          <p:cNvPr id="72" name="Google Shape;72;p15"/>
          <p:cNvSpPr txBox="1"/>
          <p:nvPr/>
        </p:nvSpPr>
        <p:spPr>
          <a:xfrm>
            <a:off x="742950" y="295275"/>
            <a:ext cx="771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000"/>
              <a:t>Gösterip Yaptırma Yöntemi Nedir ?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93975"/>
            <a:ext cx="85206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tr" sz="3000"/>
              <a:t>Gösterip Yaptırma Yönteminin Amacı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850375"/>
            <a:ext cx="4260300" cy="46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>
                <a:solidFill>
                  <a:schemeClr val="dk1"/>
                </a:solidFill>
              </a:rPr>
              <a:t>    </a:t>
            </a:r>
            <a:r>
              <a:rPr lang="tr" sz="3000">
                <a:solidFill>
                  <a:schemeClr val="dk1"/>
                </a:solidFill>
              </a:rPr>
              <a:t>Uygulama düzeyinde davranışların kazanılmasını olanak sağlamak.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3000">
                <a:solidFill>
                  <a:schemeClr val="dk1"/>
                </a:solidFill>
              </a:rPr>
              <a:t>    Bilgi ve becerinin yaparak yaşayarak kazanılmasını sağlamak.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751500" y="1417550"/>
            <a:ext cx="40809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500" y="1417538"/>
            <a:ext cx="4080800" cy="294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492425"/>
            <a:ext cx="3999900" cy="49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3000"/>
              <a:t>     </a:t>
            </a:r>
            <a:r>
              <a:rPr lang="tr" sz="3000">
                <a:solidFill>
                  <a:schemeClr val="dk1"/>
                </a:solidFill>
              </a:rPr>
              <a:t>Psikomotor ve duyuşsal becerilerin kazanılmasını sağlamak.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3000">
                <a:solidFill>
                  <a:schemeClr val="dk1"/>
                </a:solidFill>
              </a:rPr>
              <a:t>     Öğrencilerin hedef davranışlarını anında gözlemlemek ve dönüt vermek.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4707475" y="673600"/>
            <a:ext cx="3932174" cy="468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193975"/>
            <a:ext cx="85206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000"/>
              <a:t>Gösterip Yaptırma Yönteminin Yararları</a:t>
            </a:r>
            <a:endParaRPr b="1" sz="3000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93875"/>
            <a:ext cx="8253300" cy="42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>
                <a:solidFill>
                  <a:schemeClr val="dk1"/>
                </a:solidFill>
              </a:rPr>
              <a:t>Öğrenmede kalıcılık oluşur.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3000">
                <a:solidFill>
                  <a:schemeClr val="dk1"/>
                </a:solidFill>
              </a:rPr>
              <a:t>Öğrenci aktiftir.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3000">
                <a:solidFill>
                  <a:schemeClr val="dk1"/>
                </a:solidFill>
              </a:rPr>
              <a:t>İlgi ve dikkat çektiğinde etkin bir öğrenme olur.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3000">
                <a:solidFill>
                  <a:schemeClr val="dk1"/>
                </a:solidFill>
              </a:rPr>
              <a:t>Her öğrencinin performansını gözlemleme </a:t>
            </a:r>
            <a:r>
              <a:rPr lang="tr" sz="3000">
                <a:solidFill>
                  <a:schemeClr val="dk1"/>
                </a:solidFill>
              </a:rPr>
              <a:t>imkanı sağlar.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3000">
                <a:solidFill>
                  <a:schemeClr val="dk1"/>
                </a:solidFill>
              </a:rPr>
              <a:t>Yanlış Öğrenme ve hataların anında düzeltme imkanı olur.</a:t>
            </a:r>
            <a:r>
              <a:rPr lang="tr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924375" y="1193875"/>
            <a:ext cx="2103900" cy="116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7376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179050"/>
            <a:ext cx="8520600" cy="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r" sz="3000"/>
              <a:t>Gösterip Yaptırma Yönteminin Sınırlılıkları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04250"/>
            <a:ext cx="8520600" cy="44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tr" sz="3000"/>
              <a:t>Çok zaman ve hazırlık gerektirir.</a:t>
            </a:r>
            <a:endParaRPr sz="3000"/>
          </a:p>
          <a:p>
            <a:pPr indent="-419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tr" sz="3000"/>
              <a:t>Kalabalık sınıflarda araç gereçlerin hazırlanması </a:t>
            </a:r>
            <a:r>
              <a:rPr lang="tr" sz="3000"/>
              <a:t>ve temininde</a:t>
            </a:r>
            <a:r>
              <a:rPr lang="tr" sz="3000"/>
              <a:t> </a:t>
            </a:r>
            <a:r>
              <a:rPr lang="tr" sz="3000"/>
              <a:t>güçlüklerin</a:t>
            </a:r>
            <a:r>
              <a:rPr lang="tr" sz="3000"/>
              <a:t> oluşması.</a:t>
            </a:r>
            <a:endParaRPr sz="3000"/>
          </a:p>
          <a:p>
            <a:pPr indent="-419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tr" sz="3000"/>
              <a:t>H</a:t>
            </a:r>
            <a:r>
              <a:rPr lang="tr" sz="3000"/>
              <a:t>er bir</a:t>
            </a:r>
            <a:r>
              <a:rPr lang="tr" sz="3000"/>
              <a:t> öğrencinin gözlemlenmesi ve değerlendirilmesinin uzun zaman alması</a:t>
            </a:r>
            <a:endParaRPr sz="3000"/>
          </a:p>
          <a:p>
            <a:pPr indent="-419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tr" sz="3000"/>
              <a:t>Uygulayıcının çok iyi bilgi ve beceriye sahip olması gerekmektedir.</a:t>
            </a:r>
            <a:endParaRPr sz="3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77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8425"/>
            <a:ext cx="85206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r" sz="3000"/>
              <a:t>Gösterip Yaptırma Yönteminin Uygulanmasında İzlenecek Aşamalar</a:t>
            </a:r>
            <a:endParaRPr b="1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372800"/>
            <a:ext cx="4260300" cy="40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Materyal</a:t>
            </a:r>
            <a:r>
              <a:rPr lang="tr" sz="3000">
                <a:solidFill>
                  <a:schemeClr val="dk1"/>
                </a:solidFill>
              </a:rPr>
              <a:t> hazırlama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Sınıf ortamı hazırlama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Ön deneme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Kazanım </a:t>
            </a:r>
            <a:r>
              <a:rPr lang="tr" sz="3000">
                <a:solidFill>
                  <a:schemeClr val="dk1"/>
                </a:solidFill>
              </a:rPr>
              <a:t>aşamalarının</a:t>
            </a:r>
            <a:r>
              <a:rPr lang="tr" sz="3000">
                <a:solidFill>
                  <a:schemeClr val="dk1"/>
                </a:solidFill>
              </a:rPr>
              <a:t> şema halinde hazırlanması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t/>
            </a:r>
            <a:endParaRPr sz="3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4724400" y="1596525"/>
            <a:ext cx="4177225" cy="306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179050" y="508675"/>
            <a:ext cx="4132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Gösterim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Örnek öğrenci uygulaması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Öğrenci uygulaması gözlenmesi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Dönütlerin verilmesi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tr" sz="3000">
                <a:solidFill>
                  <a:schemeClr val="dk1"/>
                </a:solidFill>
              </a:rPr>
              <a:t>Çıkan çalışmanın değerlendirilmesi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4463950" y="433850"/>
            <a:ext cx="4317999" cy="41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